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973" autoAdjust="0"/>
  </p:normalViewPr>
  <p:slideViewPr>
    <p:cSldViewPr snapToGrid="0" showGuides="1">
      <p:cViewPr varScale="1">
        <p:scale>
          <a:sx n="63" d="100"/>
          <a:sy n="63" d="100"/>
        </p:scale>
        <p:origin x="77" y="41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ko" sz="10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ko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685800" lvl="1" indent="0"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</a:pPr>
            <a:r>
              <a:rPr lang="ko" sz="1400" dirty="0">
                <a:solidFill>
                  <a:schemeClr val="dk2"/>
                </a:solidFill>
              </a:rPr>
              <a:t>Dictionary: 사전을 거치는 방법. 번역에 사용되는 용어가 한정적이게 된다. </a:t>
            </a:r>
          </a:p>
          <a:p>
            <a:pPr marL="685800" lvl="1" indent="0" rtl="0"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</a:pPr>
            <a:endParaRPr lang="en-US" altLang="ko" sz="1400" dirty="0">
              <a:solidFill>
                <a:schemeClr val="dk2"/>
              </a:solidFill>
            </a:endParaRPr>
          </a:p>
          <a:p>
            <a:pPr marL="685800" lvl="1" indent="0" rtl="0"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</a:pPr>
            <a:r>
              <a:rPr lang="ko" sz="1400" dirty="0">
                <a:solidFill>
                  <a:schemeClr val="dk2"/>
                </a:solidFill>
              </a:rPr>
              <a:t>NLP POS tagger: 다른 요소들에 독립적인 요소들을 뽑아 비교한다. 한 사전에 종속적이지 않다는 장점이 있지만, POS가 있는 문장만 뽑으므로 많은 data를 뽑을 수 없다. 우리는 어느 하나의 dictionary를 사용하면 그 dictionary에만 종속적인 번역 결과가 나오기 때문에 NLP POS tagger를 이용한 방법을 채택했다. 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ct val="25000"/>
              <a:buFont typeface="Arial"/>
              <a:buNone/>
            </a:pPr>
            <a:endParaRPr lang="ko" sz="4800" b="1" dirty="0">
              <a:solidFill>
                <a:srgbClr val="F3F3F3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Char char="-"/>
            </a:pPr>
            <a:r>
              <a:rPr lang="ko" sz="1800" dirty="0">
                <a:solidFill>
                  <a:schemeClr val="dk2"/>
                </a:solidFill>
              </a:rPr>
              <a:t>기존 구문 기반 번역기의 한계 </a:t>
            </a:r>
          </a:p>
          <a:p>
            <a:pPr marL="1371600" lvl="1" indent="-34290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28571"/>
              <a:buChar char="-"/>
            </a:pPr>
            <a:r>
              <a:rPr lang="ko" sz="1400" dirty="0">
                <a:solidFill>
                  <a:schemeClr val="dk2"/>
                </a:solidFill>
              </a:rPr>
              <a:t>번역기(구글, 네이버 등)의 비 신뢰적인 번역 결과물로 인하여, 인위적으로 수정해야 하는 불필요한 과정 필요 </a:t>
            </a:r>
          </a:p>
          <a:p>
            <a:pPr marL="1371600" lvl="1" indent="-22860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Char char="-"/>
            </a:pPr>
            <a:r>
              <a:rPr lang="ko" sz="1400" dirty="0">
                <a:solidFill>
                  <a:schemeClr val="dk2"/>
                </a:solidFill>
              </a:rPr>
              <a:t>신뢰 할 만한 번역 결과를 제공하는 번역기가 없음  </a:t>
            </a:r>
          </a:p>
          <a:p>
            <a:pPr marL="457200" lvl="0" indent="-34290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Char char="-"/>
            </a:pPr>
            <a:r>
              <a:rPr lang="ko" sz="1800" dirty="0">
                <a:solidFill>
                  <a:schemeClr val="dk2"/>
                </a:solidFill>
              </a:rPr>
              <a:t>글로벌 시대, 다문화 사회</a:t>
            </a:r>
          </a:p>
          <a:p>
            <a:pPr marL="1371600" lvl="1" indent="-22860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Char char="-"/>
            </a:pPr>
            <a:r>
              <a:rPr lang="ko" sz="1400" dirty="0">
                <a:solidFill>
                  <a:schemeClr val="dk2"/>
                </a:solidFill>
              </a:rPr>
              <a:t>빈번한 한-영 번역의 필요 </a:t>
            </a:r>
          </a:p>
          <a:p>
            <a:pPr marL="457200" lvl="0" indent="-34290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Char char="-"/>
            </a:pPr>
            <a:r>
              <a:rPr lang="ko" sz="1800" dirty="0">
                <a:solidFill>
                  <a:schemeClr val="dk2"/>
                </a:solidFill>
              </a:rPr>
              <a:t>한-영 자동번역 Open source 미비    </a:t>
            </a:r>
          </a:p>
          <a:p>
            <a:pPr marL="1371600" lvl="1" indent="-228600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Char char="-"/>
            </a:pPr>
            <a:r>
              <a:rPr lang="ko" sz="1400" dirty="0">
                <a:solidFill>
                  <a:schemeClr val="dk2"/>
                </a:solidFill>
              </a:rPr>
              <a:t>자동 번역기의 소스코드가 배포되지 않아 번역기의 발전이 더디다. </a:t>
            </a:r>
            <a:endParaRPr lang="en-US" altLang="ko" sz="1800" dirty="0">
              <a:solidFill>
                <a:schemeClr val="dk2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100000"/>
              <a:buChar char="-"/>
            </a:pPr>
            <a:r>
              <a:rPr lang="ko" sz="1800" dirty="0">
                <a:solidFill>
                  <a:schemeClr val="dk2"/>
                </a:solidFill>
              </a:rPr>
              <a:t>한-영 자동번역 연구에 대한 질 좋은 data의 부족</a:t>
            </a:r>
          </a:p>
          <a:p>
            <a:pPr marL="914400" lvl="0" indent="-34290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128571"/>
              <a:buChar char="-"/>
            </a:pPr>
            <a:r>
              <a:rPr lang="ko" sz="1400" dirty="0">
                <a:solidFill>
                  <a:schemeClr val="dk2"/>
                </a:solidFill>
              </a:rPr>
              <a:t>기계 번역에는 정확하게 번역 관계에 있는 두 문장이 필요하다. </a:t>
            </a:r>
          </a:p>
          <a:p>
            <a:pPr marL="457200" lvl="0" indent="387350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78571"/>
              <a:buNone/>
            </a:pPr>
            <a:r>
              <a:rPr lang="ko" sz="1400" dirty="0">
                <a:solidFill>
                  <a:schemeClr val="dk2"/>
                </a:solidFill>
              </a:rPr>
              <a:t>하지만 대부분 의역이 많고, 1대1 매칭이 되지 않는 문장이 많다.</a:t>
            </a:r>
          </a:p>
          <a:p>
            <a:pPr marL="914400" lvl="0" indent="-34290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128571"/>
              <a:buChar char="-"/>
            </a:pPr>
            <a:r>
              <a:rPr lang="ko" sz="1400" dirty="0">
                <a:solidFill>
                  <a:schemeClr val="dk2"/>
                </a:solidFill>
              </a:rPr>
              <a:t>한-영 번역 데이터가 기계를 학습시킬 만큼 충분하지 않다. </a:t>
            </a:r>
          </a:p>
          <a:p>
            <a:pPr marL="1371600" lvl="1" indent="-22860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Char char="-"/>
            </a:pPr>
            <a:r>
              <a:rPr lang="ko" sz="1400" dirty="0">
                <a:solidFill>
                  <a:schemeClr val="dk2"/>
                </a:solidFill>
              </a:rPr>
              <a:t>공개된 data는 현재 약 6만 sentence pair~ 7만 pair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~</a:t>
            </a:r>
            <a:r>
              <a:rPr lang="ko-KR" altLang="en-US" dirty="0" err="1"/>
              <a:t>하리니</a:t>
            </a:r>
            <a:endParaRPr lang="en-US" altLang="ko-KR" dirty="0"/>
          </a:p>
          <a:p>
            <a:pPr lvl="0" rtl="0">
              <a:spcBef>
                <a:spcPts val="0"/>
              </a:spcBef>
              <a:buNone/>
            </a:pPr>
            <a:r>
              <a:rPr lang="en-US"/>
              <a:t>~</a:t>
            </a:r>
            <a:r>
              <a:rPr lang="ko-KR" altLang="en-US"/>
              <a:t>하리라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bg>
      <p:bgPr>
        <a:solidFill>
          <a:srgbClr val="F3F3F3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5727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F3F3F3"/>
              </a:buClr>
              <a:buAutoNum type="arabicPeriod"/>
              <a:defRPr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buAutoNum type="alphaLcPeriod"/>
              <a:defRPr/>
            </a:lvl2pPr>
            <a:lvl3pPr lvl="2">
              <a:spcBef>
                <a:spcPts val="0"/>
              </a:spcBef>
              <a:buAutoNum type="romanLcPeriod"/>
              <a:defRPr/>
            </a:lvl3pPr>
            <a:lvl4pPr lvl="3">
              <a:spcBef>
                <a:spcPts val="0"/>
              </a:spcBef>
              <a:buAutoNum type="arabicPeriod"/>
              <a:defRPr/>
            </a:lvl4pPr>
            <a:lvl5pPr lvl="4">
              <a:spcBef>
                <a:spcPts val="0"/>
              </a:spcBef>
              <a:buAutoNum type="alphaLcPeriod"/>
              <a:defRPr/>
            </a:lvl5pPr>
            <a:lvl6pPr lvl="5">
              <a:spcBef>
                <a:spcPts val="0"/>
              </a:spcBef>
              <a:buAutoNum type="romanLcPeriod"/>
              <a:defRPr/>
            </a:lvl6pPr>
            <a:lvl7pPr lvl="6">
              <a:spcBef>
                <a:spcPts val="0"/>
              </a:spcBef>
              <a:buAutoNum type="arabicPeriod"/>
              <a:defRPr/>
            </a:lvl7pPr>
            <a:lvl8pPr lvl="7">
              <a:spcBef>
                <a:spcPts val="0"/>
              </a:spcBef>
              <a:buAutoNum type="alphaLcPeriod"/>
              <a:defRPr/>
            </a:lvl8pPr>
            <a:lvl9pPr lvl="8">
              <a:spcBef>
                <a:spcPts val="0"/>
              </a:spcBef>
              <a:buAutoNum type="romanLcPeriod"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ko" sz="1000">
                <a:solidFill>
                  <a:schemeClr val="dk2"/>
                </a:solidFill>
              </a:rPr>
              <a:t>‹#›</a:t>
            </a:fld>
            <a:endParaRPr lang="ko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0" y="818525"/>
            <a:ext cx="9144000" cy="1978800"/>
          </a:xfrm>
          <a:prstGeom prst="rect">
            <a:avLst/>
          </a:prstGeom>
          <a:solidFill>
            <a:srgbClr val="666666">
              <a:alpha val="52260"/>
            </a:srgbClr>
          </a:solidFill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 sz="4500" b="1" dirty="0">
                <a:solidFill>
                  <a:srgbClr val="F3F3F3"/>
                </a:solidFill>
              </a:rPr>
              <a:t>기계 학습 기반 자동 번역을 위한</a:t>
            </a:r>
            <a:br>
              <a:rPr lang="en-US" altLang="ko" sz="4500" b="1" dirty="0">
                <a:solidFill>
                  <a:srgbClr val="F3F3F3"/>
                </a:solidFill>
              </a:rPr>
            </a:br>
            <a:r>
              <a:rPr lang="ko" sz="4500" b="1" dirty="0">
                <a:solidFill>
                  <a:srgbClr val="F3F3F3"/>
                </a:solidFill>
              </a:rPr>
              <a:t>한글-영어 병</a:t>
            </a:r>
            <a:r>
              <a:rPr lang="ko-KR" altLang="en-US" sz="4500" b="1" dirty="0" err="1">
                <a:solidFill>
                  <a:srgbClr val="F3F3F3"/>
                </a:solidFill>
              </a:rPr>
              <a:t>렬</a:t>
            </a:r>
            <a:r>
              <a:rPr lang="ko" sz="4500" b="1" dirty="0">
                <a:solidFill>
                  <a:srgbClr val="F3F3F3"/>
                </a:solidFill>
              </a:rPr>
              <a:t> 코퍼스 개발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669850"/>
            <a:ext cx="8520600" cy="29309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endParaRPr sz="1800" dirty="0"/>
          </a:p>
          <a:p>
            <a:pPr lvl="0" algn="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ko" sz="1400" dirty="0"/>
              <a:t>서지형(전산전자’10)</a:t>
            </a:r>
          </a:p>
          <a:p>
            <a:pPr lvl="0" algn="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ko" sz="1400" dirty="0"/>
              <a:t>윤성민(전산전자’11)</a:t>
            </a:r>
          </a:p>
          <a:p>
            <a:pPr lvl="0" algn="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ko" sz="1400" dirty="0"/>
              <a:t>임지윤(전산전자’14)</a:t>
            </a:r>
          </a:p>
          <a:p>
            <a:pPr lvl="0" algn="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ko" sz="1400" dirty="0"/>
              <a:t>허수민(전산전자’14)</a:t>
            </a:r>
          </a:p>
          <a:p>
            <a:pPr lvl="0" algn="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ko" sz="1400" dirty="0"/>
              <a:t>담당교수: 홍신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0" y="1505250"/>
            <a:ext cx="9144000" cy="1737000"/>
          </a:xfrm>
          <a:prstGeom prst="rect">
            <a:avLst/>
          </a:prstGeom>
          <a:solidFill>
            <a:srgbClr val="666666">
              <a:alpha val="522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1000"/>
              </a:spcBef>
              <a:buNone/>
            </a:pPr>
            <a:r>
              <a:rPr lang="ko" sz="4800" b="1">
                <a:solidFill>
                  <a:srgbClr val="FFFFFF"/>
                </a:solidFill>
              </a:rPr>
              <a:t>연구 설계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b="1" dirty="0"/>
              <a:t> 3. 연구 설계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6352950" y="1805325"/>
            <a:ext cx="2011500" cy="2255100"/>
          </a:xfrm>
          <a:prstGeom prst="chevron">
            <a:avLst>
              <a:gd name="adj" fmla="val 18637"/>
            </a:avLst>
          </a:prstGeom>
          <a:solidFill>
            <a:srgbClr val="9FC5E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800" b="1" dirty="0">
                <a:solidFill>
                  <a:schemeClr val="dk2"/>
                </a:solidFill>
              </a:rPr>
              <a:t>자동</a:t>
            </a:r>
            <a:br>
              <a:rPr lang="ko" sz="1800" b="1" dirty="0">
                <a:solidFill>
                  <a:schemeClr val="dk2"/>
                </a:solidFill>
              </a:rPr>
            </a:br>
            <a:r>
              <a:rPr lang="ko" sz="1800" b="1" dirty="0">
                <a:solidFill>
                  <a:schemeClr val="dk2"/>
                </a:solidFill>
              </a:rPr>
              <a:t>번역기 </a:t>
            </a:r>
            <a:br>
              <a:rPr lang="en-US" altLang="ko" sz="1800" b="1" dirty="0">
                <a:solidFill>
                  <a:schemeClr val="dk2"/>
                </a:solidFill>
              </a:rPr>
            </a:br>
            <a:r>
              <a:rPr lang="ko" sz="1800" b="1" dirty="0">
                <a:solidFill>
                  <a:schemeClr val="dk2"/>
                </a:solidFill>
              </a:rPr>
              <a:t>어플개발</a:t>
            </a:r>
          </a:p>
        </p:txBody>
      </p:sp>
      <p:sp>
        <p:nvSpPr>
          <p:cNvPr id="117" name="Shape 117"/>
          <p:cNvSpPr/>
          <p:nvPr/>
        </p:nvSpPr>
        <p:spPr>
          <a:xfrm>
            <a:off x="779550" y="1805325"/>
            <a:ext cx="2011500" cy="2255100"/>
          </a:xfrm>
          <a:prstGeom prst="chevron">
            <a:avLst>
              <a:gd name="adj" fmla="val 18637"/>
            </a:avLst>
          </a:prstGeom>
          <a:solidFill>
            <a:srgbClr val="CFE2F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6985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ko" sz="1800" b="1" dirty="0">
                <a:solidFill>
                  <a:schemeClr val="dk2"/>
                </a:solidFill>
              </a:rPr>
              <a:t>한-영 번역</a:t>
            </a:r>
            <a:br>
              <a:rPr lang="en-US" altLang="ko" sz="1800" b="1" dirty="0">
                <a:solidFill>
                  <a:schemeClr val="dk2"/>
                </a:solidFill>
              </a:rPr>
            </a:br>
            <a:r>
              <a:rPr lang="ko" sz="1800" b="1" dirty="0">
                <a:solidFill>
                  <a:schemeClr val="dk2"/>
                </a:solidFill>
              </a:rPr>
              <a:t>사이트 </a:t>
            </a:r>
            <a:br>
              <a:rPr lang="en-US" altLang="ko" sz="1800" b="1" dirty="0">
                <a:solidFill>
                  <a:schemeClr val="dk2"/>
                </a:solidFill>
              </a:rPr>
            </a:br>
            <a:r>
              <a:rPr lang="ko" sz="1800" b="1" dirty="0">
                <a:solidFill>
                  <a:schemeClr val="dk2"/>
                </a:solidFill>
              </a:rPr>
              <a:t>조사</a:t>
            </a:r>
          </a:p>
        </p:txBody>
      </p:sp>
      <p:sp>
        <p:nvSpPr>
          <p:cNvPr id="118" name="Shape 118"/>
          <p:cNvSpPr/>
          <p:nvPr/>
        </p:nvSpPr>
        <p:spPr>
          <a:xfrm>
            <a:off x="2634475" y="1805325"/>
            <a:ext cx="2011500" cy="2255100"/>
          </a:xfrm>
          <a:prstGeom prst="chevron">
            <a:avLst>
              <a:gd name="adj" fmla="val 18637"/>
            </a:avLst>
          </a:prstGeom>
          <a:solidFill>
            <a:srgbClr val="9FC5E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6985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ko" sz="1800" b="1" dirty="0">
                <a:solidFill>
                  <a:schemeClr val="dk2"/>
                </a:solidFill>
              </a:rPr>
              <a:t>문장 </a:t>
            </a:r>
            <a:br>
              <a:rPr lang="en-US" altLang="ko" sz="1800" b="1" dirty="0">
                <a:solidFill>
                  <a:schemeClr val="dk2"/>
                </a:solidFill>
              </a:rPr>
            </a:br>
            <a:r>
              <a:rPr lang="ko" sz="1800" b="1" dirty="0">
                <a:solidFill>
                  <a:schemeClr val="dk2"/>
                </a:solidFill>
              </a:rPr>
              <a:t>크롤링</a:t>
            </a:r>
          </a:p>
        </p:txBody>
      </p:sp>
      <p:sp>
        <p:nvSpPr>
          <p:cNvPr id="119" name="Shape 119"/>
          <p:cNvSpPr/>
          <p:nvPr/>
        </p:nvSpPr>
        <p:spPr>
          <a:xfrm>
            <a:off x="4489375" y="1805325"/>
            <a:ext cx="2011500" cy="2255100"/>
          </a:xfrm>
          <a:prstGeom prst="chevron">
            <a:avLst>
              <a:gd name="adj" fmla="val 18637"/>
            </a:avLst>
          </a:prstGeom>
          <a:solidFill>
            <a:srgbClr val="CFE2F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6985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ko" sz="1800" b="1">
                <a:solidFill>
                  <a:schemeClr val="dk2"/>
                </a:solidFill>
              </a:rPr>
              <a:t>한-영 </a:t>
            </a:r>
            <a:br>
              <a:rPr lang="ko" sz="1800" b="1">
                <a:solidFill>
                  <a:schemeClr val="dk2"/>
                </a:solidFill>
              </a:rPr>
            </a:br>
            <a:r>
              <a:rPr lang="ko" sz="1800" b="1">
                <a:solidFill>
                  <a:schemeClr val="dk2"/>
                </a:solidFill>
              </a:rPr>
              <a:t>sentence matching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0" y="1505250"/>
            <a:ext cx="9144000" cy="1737000"/>
          </a:xfrm>
          <a:prstGeom prst="rect">
            <a:avLst/>
          </a:prstGeom>
          <a:solidFill>
            <a:srgbClr val="666666">
              <a:alpha val="522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1000"/>
              </a:spcBef>
              <a:buNone/>
            </a:pPr>
            <a:r>
              <a:rPr lang="ko" sz="4800" b="1">
                <a:solidFill>
                  <a:srgbClr val="FFFFFF"/>
                </a:solidFill>
              </a:rPr>
              <a:t>연구 현황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b="1" dirty="0"/>
              <a:t> 4. 연구 현황 -</a:t>
            </a:r>
            <a:r>
              <a:rPr lang="en-US" altLang="ko" b="1" dirty="0"/>
              <a:t> </a:t>
            </a:r>
            <a:r>
              <a:rPr lang="ko" b="1" dirty="0"/>
              <a:t>raw data 수집</a:t>
            </a:r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1000"/>
              </a:spcBef>
            </a:pPr>
            <a:r>
              <a:rPr lang="ko" dirty="0"/>
              <a:t>Python &amp; BeautifulSoup을 통한 웹페이지 크롤링 및 데이터 마이닝 </a:t>
            </a:r>
          </a:p>
          <a:p>
            <a:pPr marL="914400" lvl="0" indent="-228600" rtl="0">
              <a:lnSpc>
                <a:spcPct val="150000"/>
              </a:lnSpc>
              <a:spcBef>
                <a:spcPts val="1000"/>
              </a:spcBef>
              <a:buAutoNum type="alphaLcParenR"/>
            </a:pPr>
            <a:r>
              <a:rPr lang="en-US" altLang="ko" dirty="0"/>
              <a:t> </a:t>
            </a:r>
            <a:r>
              <a:rPr lang="ko" dirty="0"/>
              <a:t>TED</a:t>
            </a:r>
          </a:p>
          <a:p>
            <a:pPr marL="914400" lvl="0" indent="-228600" rtl="0">
              <a:lnSpc>
                <a:spcPct val="150000"/>
              </a:lnSpc>
              <a:spcBef>
                <a:spcPts val="1000"/>
              </a:spcBef>
              <a:buAutoNum type="alphaLcParenR"/>
            </a:pPr>
            <a:r>
              <a:rPr lang="en-US" altLang="ko" dirty="0"/>
              <a:t> </a:t>
            </a:r>
            <a:r>
              <a:rPr lang="ko" dirty="0"/>
              <a:t>중앙데일리</a:t>
            </a:r>
          </a:p>
          <a:p>
            <a:pPr marL="914400" lvl="0" indent="-228600" rtl="0">
              <a:lnSpc>
                <a:spcPct val="150000"/>
              </a:lnSpc>
              <a:spcBef>
                <a:spcPts val="1000"/>
              </a:spcBef>
              <a:buAutoNum type="alphaLcParenR"/>
            </a:pPr>
            <a:r>
              <a:rPr lang="en-US" altLang="ko" dirty="0"/>
              <a:t> </a:t>
            </a:r>
            <a:r>
              <a:rPr lang="ko" dirty="0"/>
              <a:t>wikipedia (예정)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b="1" dirty="0"/>
              <a:t> 4. 연구 현황 - TED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-228600" rtl="0">
              <a:lnSpc>
                <a:spcPct val="150000"/>
              </a:lnSpc>
              <a:spcBef>
                <a:spcPts val="1000"/>
              </a:spcBef>
              <a:buChar char="-"/>
            </a:pPr>
            <a:r>
              <a:rPr lang="ko" dirty="0"/>
              <a:t>동영상 TED </a:t>
            </a:r>
            <a:r>
              <a:rPr lang="ko" b="1" dirty="0"/>
              <a:t>강의 번역 script</a:t>
            </a:r>
            <a:r>
              <a:rPr lang="ko" dirty="0"/>
              <a:t>를 사용. </a:t>
            </a:r>
          </a:p>
          <a:p>
            <a:pPr lvl="0" indent="-228600" rtl="0">
              <a:lnSpc>
                <a:spcPct val="150000"/>
              </a:lnSpc>
              <a:spcBef>
                <a:spcPts val="1000"/>
              </a:spcBef>
              <a:buChar char="-"/>
            </a:pPr>
            <a:r>
              <a:rPr lang="ko" dirty="0"/>
              <a:t>한-영 script  HTML source가 따로 존재 </a:t>
            </a:r>
          </a:p>
          <a:p>
            <a:pPr lvl="0" indent="-228600" rtl="0">
              <a:lnSpc>
                <a:spcPct val="150000"/>
              </a:lnSpc>
              <a:spcBef>
                <a:spcPts val="1000"/>
              </a:spcBef>
              <a:buChar char="-"/>
            </a:pPr>
            <a:r>
              <a:rPr lang="ko" dirty="0"/>
              <a:t>각 HTML source안에 script에 대한 </a:t>
            </a:r>
            <a:r>
              <a:rPr lang="ko" b="1" dirty="0"/>
              <a:t>시간 정보가 동일하게 존재</a:t>
            </a:r>
          </a:p>
          <a:p>
            <a:pPr lvl="0" indent="-228600" rtl="0">
              <a:lnSpc>
                <a:spcPct val="150000"/>
              </a:lnSpc>
              <a:spcBef>
                <a:spcPts val="1000"/>
              </a:spcBef>
              <a:buChar char="-"/>
            </a:pPr>
            <a:r>
              <a:rPr lang="ko" dirty="0"/>
              <a:t>동일한 시간 정보를 살려 크롤링  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b="1" dirty="0"/>
              <a:t> 4. 연구 현황 - TED</a:t>
            </a:r>
          </a:p>
        </p:txBody>
      </p:sp>
      <p:pic>
        <p:nvPicPr>
          <p:cNvPr id="142" name="Shape 142" descr="TED_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250" y="981075"/>
            <a:ext cx="4077149" cy="173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 descr="TED_5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250" y="2777575"/>
            <a:ext cx="4077150" cy="202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 descr="TED_4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2025" y="981075"/>
            <a:ext cx="4382023" cy="173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 descr="TED_6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2025" y="2777575"/>
            <a:ext cx="4361150" cy="202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/>
          <p:nvPr/>
        </p:nvSpPr>
        <p:spPr>
          <a:xfrm>
            <a:off x="6565475" y="1225550"/>
            <a:ext cx="379200" cy="1180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6428875" y="3063800"/>
            <a:ext cx="379200" cy="1361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48" name="Shape 1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76375" y="910150"/>
            <a:ext cx="628650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24857" y="2859700"/>
            <a:ext cx="571116" cy="19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직선 연결선 12"/>
          <p:cNvCxnSpPr/>
          <p:nvPr/>
        </p:nvCxnSpPr>
        <p:spPr>
          <a:xfrm flipH="1">
            <a:off x="219740" y="1063256"/>
            <a:ext cx="15651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 flipV="1">
            <a:off x="215900" y="1049080"/>
            <a:ext cx="3840" cy="18106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205564" y="2859700"/>
            <a:ext cx="21265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/>
          <p:cNvSpPr/>
          <p:nvPr/>
        </p:nvSpPr>
        <p:spPr>
          <a:xfrm>
            <a:off x="376250" y="981075"/>
            <a:ext cx="268792" cy="18850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/>
          <p:cNvSpPr/>
          <p:nvPr/>
        </p:nvSpPr>
        <p:spPr>
          <a:xfrm>
            <a:off x="379798" y="2756712"/>
            <a:ext cx="268792" cy="18850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ko" b="1" dirty="0"/>
              <a:t> 4. 연구 현황 - TED</a:t>
            </a:r>
          </a:p>
        </p:txBody>
      </p:sp>
      <p:pic>
        <p:nvPicPr>
          <p:cNvPr id="155" name="Shape 155" descr="TED_7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974" y="1152474"/>
            <a:ext cx="7135525" cy="382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/>
          <p:nvPr/>
        </p:nvSpPr>
        <p:spPr>
          <a:xfrm>
            <a:off x="842500" y="3404950"/>
            <a:ext cx="1256400" cy="170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4394350" y="3404950"/>
            <a:ext cx="2079300" cy="170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8" name="Shape 158"/>
          <p:cNvSpPr/>
          <p:nvPr/>
        </p:nvSpPr>
        <p:spPr>
          <a:xfrm>
            <a:off x="2223025" y="3360550"/>
            <a:ext cx="2047200" cy="25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 sz="1200"/>
              <a:t>첫째, 왜 변화는 힘들까요?</a:t>
            </a:r>
          </a:p>
        </p:txBody>
      </p:sp>
      <p:sp>
        <p:nvSpPr>
          <p:cNvPr id="159" name="Shape 159"/>
          <p:cNvSpPr/>
          <p:nvPr/>
        </p:nvSpPr>
        <p:spPr>
          <a:xfrm>
            <a:off x="6597775" y="3267850"/>
            <a:ext cx="2207400" cy="444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1200"/>
              <a:t>First, why is transformation so exhausting?</a:t>
            </a:r>
          </a:p>
        </p:txBody>
      </p:sp>
      <p:sp>
        <p:nvSpPr>
          <p:cNvPr id="160" name="Shape 160"/>
          <p:cNvSpPr/>
          <p:nvPr/>
        </p:nvSpPr>
        <p:spPr>
          <a:xfrm>
            <a:off x="842500" y="1680275"/>
            <a:ext cx="2763900" cy="170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4468225" y="1680275"/>
            <a:ext cx="2995800" cy="170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1985050" y="1912983"/>
            <a:ext cx="2409300" cy="444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1200"/>
              <a:t>자기 변화는 힘들 북돋아 주고 활기를 불어넣고, 들뜨게 합니다. </a:t>
            </a:r>
          </a:p>
        </p:txBody>
      </p:sp>
      <p:sp>
        <p:nvSpPr>
          <p:cNvPr id="163" name="Shape 163"/>
          <p:cNvSpPr/>
          <p:nvPr/>
        </p:nvSpPr>
        <p:spPr>
          <a:xfrm>
            <a:off x="5530025" y="1912975"/>
            <a:ext cx="2562000" cy="444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1200"/>
              <a:t>Self-transformation is empowering, energizing, even exhilarating.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b="1" dirty="0"/>
              <a:t> 4. 연구 현황 - JoongangDaily</a:t>
            </a:r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-228600" rtl="0">
              <a:lnSpc>
                <a:spcPct val="150000"/>
              </a:lnSpc>
              <a:spcBef>
                <a:spcPts val="1000"/>
              </a:spcBef>
              <a:buChar char="-"/>
            </a:pPr>
            <a:r>
              <a:rPr lang="ko" b="1" dirty="0"/>
              <a:t>하나의 HTML source</a:t>
            </a:r>
            <a:r>
              <a:rPr lang="ko" dirty="0"/>
              <a:t>안에 </a:t>
            </a:r>
            <a:r>
              <a:rPr lang="ko" b="1" dirty="0"/>
              <a:t>한-영 content가 각각</a:t>
            </a:r>
            <a:r>
              <a:rPr lang="ko" dirty="0"/>
              <a:t> 존재 </a:t>
            </a:r>
          </a:p>
          <a:p>
            <a:pPr lvl="0" indent="-228600" rtl="0">
              <a:lnSpc>
                <a:spcPct val="150000"/>
              </a:lnSpc>
              <a:spcBef>
                <a:spcPts val="1000"/>
              </a:spcBef>
              <a:buChar char="-"/>
            </a:pPr>
            <a:r>
              <a:rPr lang="ko" dirty="0"/>
              <a:t>모두 크롤링 한뒤 한-영으로 구분 및 </a:t>
            </a:r>
            <a:r>
              <a:rPr lang="ko" b="1" dirty="0"/>
              <a:t>문장단위로 매칭</a:t>
            </a:r>
            <a:r>
              <a:rPr lang="ko" dirty="0"/>
              <a:t> 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b="1" dirty="0"/>
              <a:t> 4. 연구 현황 - JoongangDaily</a:t>
            </a:r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49" y="1081225"/>
            <a:ext cx="3691899" cy="366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7725" y="1081212"/>
            <a:ext cx="4335400" cy="38124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Shape 177"/>
          <p:cNvCxnSpPr/>
          <p:nvPr/>
        </p:nvCxnSpPr>
        <p:spPr>
          <a:xfrm rot="10800000" flipH="1">
            <a:off x="4353900" y="3053000"/>
            <a:ext cx="1911300" cy="15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8" name="Shape 178"/>
          <p:cNvCxnSpPr/>
          <p:nvPr/>
        </p:nvCxnSpPr>
        <p:spPr>
          <a:xfrm rot="10800000" flipH="1">
            <a:off x="6265175" y="2983650"/>
            <a:ext cx="9000" cy="69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9" name="Shape 179"/>
          <p:cNvCxnSpPr>
            <a:endCxn id="176" idx="3"/>
          </p:cNvCxnSpPr>
          <p:nvPr/>
        </p:nvCxnSpPr>
        <p:spPr>
          <a:xfrm>
            <a:off x="6272525" y="2986849"/>
            <a:ext cx="2280599" cy="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0" name="Shape 180"/>
          <p:cNvSpPr txBox="1"/>
          <p:nvPr/>
        </p:nvSpPr>
        <p:spPr>
          <a:xfrm>
            <a:off x="4315850" y="1786525"/>
            <a:ext cx="473100" cy="22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4217725" y="1742200"/>
            <a:ext cx="642900" cy="347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"/>
              <a:t>영어</a:t>
            </a:r>
          </a:p>
        </p:txBody>
      </p:sp>
      <p:sp>
        <p:nvSpPr>
          <p:cNvPr id="182" name="Shape 182"/>
          <p:cNvSpPr/>
          <p:nvPr/>
        </p:nvSpPr>
        <p:spPr>
          <a:xfrm>
            <a:off x="4217725" y="2966475"/>
            <a:ext cx="642900" cy="347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"/>
              <a:t>한글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 b="1" dirty="0"/>
              <a:t> 4. 연구 현황 - Sentence Matching</a:t>
            </a:r>
          </a:p>
        </p:txBody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551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" dirty="0"/>
              <a:t>목표 : 한-영 번역관계를 파악하여 </a:t>
            </a:r>
            <a:r>
              <a:rPr lang="ko" b="1" dirty="0"/>
              <a:t>문장 by 문장</a:t>
            </a:r>
            <a:r>
              <a:rPr lang="ko" dirty="0"/>
              <a:t>으로 매칭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" dirty="0"/>
              <a:t>   </a:t>
            </a:r>
            <a:r>
              <a:rPr lang="ko" dirty="0"/>
              <a:t>1) </a:t>
            </a:r>
            <a:r>
              <a:rPr lang="ko" b="1" dirty="0"/>
              <a:t>직접</a:t>
            </a:r>
            <a:r>
              <a:rPr lang="ko" dirty="0"/>
              <a:t> 한-영 번역을 통해 같은 문장들을 매칭</a:t>
            </a:r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937" y="1898275"/>
            <a:ext cx="7988124" cy="317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사각형: 둥근 모서리 1"/>
          <p:cNvSpPr/>
          <p:nvPr/>
        </p:nvSpPr>
        <p:spPr>
          <a:xfrm>
            <a:off x="542497" y="1884099"/>
            <a:ext cx="357728" cy="31755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 b="1" dirty="0"/>
              <a:t> 목차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1000"/>
              </a:spcBef>
              <a:buAutoNum type="arabicPeriod"/>
            </a:pPr>
            <a:r>
              <a:rPr lang="ko" dirty="0"/>
              <a:t>문제 배경 및 사전조사 </a:t>
            </a:r>
          </a:p>
          <a:p>
            <a:pPr marL="457200" lvl="0" indent="-228600" rtl="0">
              <a:lnSpc>
                <a:spcPct val="115000"/>
              </a:lnSpc>
              <a:spcBef>
                <a:spcPts val="1000"/>
              </a:spcBef>
              <a:buAutoNum type="arabicPeriod"/>
            </a:pPr>
            <a:r>
              <a:rPr lang="ko" dirty="0"/>
              <a:t>연구 목표 및 기대효과 </a:t>
            </a:r>
          </a:p>
          <a:p>
            <a:pPr marL="457200" lvl="0" indent="-228600" rtl="0">
              <a:lnSpc>
                <a:spcPct val="115000"/>
              </a:lnSpc>
              <a:spcBef>
                <a:spcPts val="1000"/>
              </a:spcBef>
              <a:buAutoNum type="arabicPeriod"/>
            </a:pPr>
            <a:r>
              <a:rPr lang="ko" dirty="0"/>
              <a:t>연구 설계 </a:t>
            </a:r>
          </a:p>
          <a:p>
            <a:pPr marL="457200" lvl="0" indent="-228600" rtl="0">
              <a:lnSpc>
                <a:spcPct val="115000"/>
              </a:lnSpc>
              <a:spcBef>
                <a:spcPts val="1000"/>
              </a:spcBef>
              <a:buAutoNum type="arabicPeriod"/>
            </a:pPr>
            <a:r>
              <a:rPr lang="ko" dirty="0"/>
              <a:t>연구 현황 </a:t>
            </a:r>
          </a:p>
          <a:p>
            <a:pPr marL="457200" lvl="0" indent="-228600" rtl="0">
              <a:lnSpc>
                <a:spcPct val="115000"/>
              </a:lnSpc>
              <a:spcBef>
                <a:spcPts val="1000"/>
              </a:spcBef>
              <a:buAutoNum type="arabicPeriod"/>
            </a:pPr>
            <a:r>
              <a:rPr lang="ko" dirty="0"/>
              <a:t>추진 계획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b="1" dirty="0"/>
              <a:t> 4. 연구 현황 - Sentence Matching</a:t>
            </a:r>
          </a:p>
        </p:txBody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 dirty="0"/>
              <a:t>2) 한-영 문장 매칭에  사용될 수 있는 방법</a:t>
            </a:r>
          </a:p>
          <a:p>
            <a:pPr marL="914400" lvl="6" indent="-2286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AutoNum type="alphaLcParenR"/>
            </a:pPr>
            <a:r>
              <a:rPr lang="ko" dirty="0"/>
              <a:t>Dictionary </a:t>
            </a:r>
            <a:endParaRPr lang="en-US" altLang="ko" sz="600" dirty="0"/>
          </a:p>
          <a:p>
            <a:pPr marL="914400" lvl="6" indent="-2286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AutoNum type="alphaLcParenR"/>
            </a:pPr>
            <a:r>
              <a:rPr lang="ko" b="1" dirty="0"/>
              <a:t>NLP POS tagger </a:t>
            </a:r>
            <a:r>
              <a:rPr lang="ko" sz="1800" b="1" dirty="0"/>
              <a:t>(형태소 분석기)</a:t>
            </a:r>
            <a:endParaRPr lang="en-US" altLang="ko" sz="1800" b="1" dirty="0"/>
          </a:p>
          <a:p>
            <a:pPr marL="914400" lvl="1" indent="-2286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AutoNum type="alphaLcParenR"/>
            </a:pPr>
            <a:endParaRPr sz="1050" b="1" dirty="0"/>
          </a:p>
          <a:p>
            <a:pPr lvl="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 dirty="0"/>
              <a:t>3) 각 문장에서 </a:t>
            </a:r>
            <a:r>
              <a:rPr lang="ko" b="1" dirty="0"/>
              <a:t>자연어 처리 tool</a:t>
            </a:r>
            <a:r>
              <a:rPr lang="ko" dirty="0"/>
              <a:t>을 사용. </a:t>
            </a:r>
          </a:p>
          <a:p>
            <a:pPr marL="914400" lvl="0" indent="-3175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ct val="100000"/>
              <a:buAutoNum type="alphaLcParenR"/>
            </a:pPr>
            <a:r>
              <a:rPr lang="ko" sz="1400" dirty="0"/>
              <a:t>NLP 사용 - 한글: </a:t>
            </a:r>
            <a:r>
              <a:rPr lang="ko" sz="1400" b="1" dirty="0"/>
              <a:t>Kkma</a:t>
            </a:r>
            <a:r>
              <a:rPr lang="ko" sz="1400" dirty="0"/>
              <a:t>, 영어: </a:t>
            </a:r>
            <a:r>
              <a:rPr lang="ko" sz="1400" b="1" dirty="0"/>
              <a:t>nltk </a:t>
            </a:r>
            <a:endParaRPr lang="en-US" altLang="ko" sz="1400" b="1" dirty="0"/>
          </a:p>
          <a:p>
            <a:pPr marL="914400" indent="-3175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FontTx/>
              <a:buAutoNum type="alphaLcParenR"/>
            </a:pPr>
            <a:r>
              <a:rPr lang="ko" altLang="ko-KR" sz="1400" dirty="0"/>
              <a:t>숫자 추출 후, 모든 숫자 nomalization. </a:t>
            </a:r>
            <a:r>
              <a:rPr lang="en-US" altLang="ko" sz="1400" dirty="0"/>
              <a:t>(</a:t>
            </a:r>
            <a:r>
              <a:rPr lang="ko" altLang="ko-KR" sz="1400" dirty="0"/>
              <a:t>ex. 1000억 =&gt; 100000000000)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 b="1" dirty="0"/>
              <a:t> 4. 연구 현황 - Sentence Matching</a:t>
            </a:r>
          </a:p>
        </p:txBody>
      </p:sp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687" y="1062300"/>
            <a:ext cx="8398624" cy="380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600" y="1552192"/>
            <a:ext cx="3163020" cy="2424546"/>
          </a:xfrm>
          <a:prstGeom prst="rect">
            <a:avLst/>
          </a:prstGeom>
        </p:spPr>
      </p:pic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ko" b="1" dirty="0"/>
              <a:t> 4. 연구 현황 - Sentence Matching</a:t>
            </a:r>
          </a:p>
          <a:p>
            <a:pPr lvl="0">
              <a:spcBef>
                <a:spcPts val="0"/>
              </a:spcBef>
              <a:buNone/>
            </a:pPr>
            <a:endParaRPr b="1" dirty="0"/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ko" dirty="0"/>
              <a:t>4) 영어와 한글 문장 pair에 뽑은 숫자에 따른 score를 주어 매칭.</a:t>
            </a:r>
          </a:p>
          <a:p>
            <a:pPr marL="457200" lvl="0" indent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dirty="0"/>
              <a:t>알고리즘: </a:t>
            </a:r>
          </a:p>
          <a:p>
            <a:pPr marL="914400" lvl="0" indent="-228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har char="-"/>
            </a:pPr>
            <a:r>
              <a:rPr lang="ko" b="1" dirty="0"/>
              <a:t>jaccard</a:t>
            </a:r>
          </a:p>
          <a:p>
            <a:pPr marL="914400" lvl="0" indent="-228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har char="-"/>
            </a:pPr>
            <a:r>
              <a:rPr lang="ko" b="1" dirty="0"/>
              <a:t>Longest Common Sequence</a:t>
            </a:r>
          </a:p>
          <a:p>
            <a:pPr marL="0" lvl="0" indent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600" dirty="0"/>
          </a:p>
          <a:p>
            <a:pPr lv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ko" dirty="0"/>
              <a:t>5) 매칭된 두 pair에서 한글 문장간의 line수와 영어 문장 간의 line수가 같으면 </a:t>
            </a:r>
            <a:br>
              <a:rPr lang="ko" dirty="0"/>
            </a:br>
            <a:r>
              <a:rPr lang="en-US" altLang="ko" dirty="0"/>
              <a:t>    </a:t>
            </a:r>
            <a:r>
              <a:rPr lang="ko" dirty="0"/>
              <a:t>그 사이에 있는 모든 문장을 매칭.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10" name="Shape 210"/>
          <p:cNvCxnSpPr/>
          <p:nvPr/>
        </p:nvCxnSpPr>
        <p:spPr>
          <a:xfrm flipH="1">
            <a:off x="2218944" y="1755648"/>
            <a:ext cx="4157472" cy="1008817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1" name="Shape 211"/>
          <p:cNvCxnSpPr/>
          <p:nvPr/>
        </p:nvCxnSpPr>
        <p:spPr>
          <a:xfrm flipH="1">
            <a:off x="4572001" y="2657856"/>
            <a:ext cx="1170431" cy="519394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0" y="1505250"/>
            <a:ext cx="9144000" cy="1737000"/>
          </a:xfrm>
          <a:prstGeom prst="rect">
            <a:avLst/>
          </a:prstGeom>
          <a:solidFill>
            <a:srgbClr val="666666">
              <a:alpha val="522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1000"/>
              </a:spcBef>
              <a:buNone/>
            </a:pPr>
            <a:r>
              <a:rPr lang="ko" sz="4800" b="1">
                <a:solidFill>
                  <a:srgbClr val="FFFFFF"/>
                </a:solidFill>
              </a:rPr>
              <a:t>추진 계획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b="1" dirty="0"/>
              <a:t> 5. 추진 계획</a:t>
            </a:r>
          </a:p>
        </p:txBody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-228600" rtl="0">
              <a:lnSpc>
                <a:spcPct val="100000"/>
              </a:lnSpc>
              <a:spcBef>
                <a:spcPts val="1000"/>
              </a:spcBef>
              <a:buAutoNum type="arabicParenR"/>
            </a:pPr>
            <a:r>
              <a:rPr lang="en-US" altLang="ko" dirty="0"/>
              <a:t> </a:t>
            </a:r>
            <a:r>
              <a:rPr lang="ko" dirty="0"/>
              <a:t>현재 약 160K sentence pair를 수집 , </a:t>
            </a:r>
            <a:r>
              <a:rPr lang="ko" b="1" dirty="0"/>
              <a:t>500k~1000k sentence pair  확보</a:t>
            </a:r>
            <a:r>
              <a:rPr lang="ko" dirty="0"/>
              <a:t>가 목표</a:t>
            </a:r>
          </a:p>
          <a:p>
            <a:pPr marL="914400" lvl="1" indent="-228600" rtl="0">
              <a:lnSpc>
                <a:spcPct val="100000"/>
              </a:lnSpc>
              <a:spcBef>
                <a:spcPts val="1000"/>
              </a:spcBef>
              <a:buAutoNum type="alphaLcParenR"/>
            </a:pPr>
            <a:r>
              <a:rPr lang="ko" dirty="0"/>
              <a:t>현재: joongang-daily(25K+a), TED(135K)</a:t>
            </a:r>
          </a:p>
          <a:p>
            <a:pPr marL="914400" lvl="1" indent="-228600" rtl="0">
              <a:lnSpc>
                <a:spcPct val="100000"/>
              </a:lnSpc>
              <a:spcBef>
                <a:spcPts val="1000"/>
              </a:spcBef>
              <a:buAutoNum type="alphaLcParenR"/>
            </a:pPr>
            <a:r>
              <a:rPr lang="ko" dirty="0"/>
              <a:t>계획: </a:t>
            </a:r>
            <a:r>
              <a:rPr lang="ko" b="1" dirty="0"/>
              <a:t>wikipedia</a:t>
            </a:r>
            <a:r>
              <a:rPr lang="en-US" altLang="ko" b="1" dirty="0"/>
              <a:t> </a:t>
            </a:r>
            <a:r>
              <a:rPr lang="ko" dirty="0"/>
              <a:t>(총 30만개의 한-영 번역관계 문서에서 최소 300k sentence pair 확보 추측)</a:t>
            </a:r>
          </a:p>
          <a:p>
            <a:pPr lvl="0" indent="-228600" rtl="0">
              <a:lnSpc>
                <a:spcPct val="100000"/>
              </a:lnSpc>
              <a:spcBef>
                <a:spcPts val="1000"/>
              </a:spcBef>
              <a:buAutoNum type="arabicParenR"/>
            </a:pPr>
            <a:r>
              <a:rPr lang="en-US" altLang="ko" dirty="0"/>
              <a:t> </a:t>
            </a:r>
            <a:r>
              <a:rPr lang="ko" dirty="0"/>
              <a:t>숫자(현재)뿐만아니라 </a:t>
            </a:r>
            <a:r>
              <a:rPr lang="ko" b="1" dirty="0"/>
              <a:t>고유대명사</a:t>
            </a:r>
            <a:r>
              <a:rPr lang="ko" dirty="0"/>
              <a:t>의 entry 뽑기</a:t>
            </a:r>
            <a:br>
              <a:rPr lang="en-US" altLang="ko" dirty="0"/>
            </a:br>
            <a:br>
              <a:rPr lang="en-US" altLang="ko" sz="400" dirty="0"/>
            </a:br>
            <a:r>
              <a:rPr lang="en-US" altLang="ko" dirty="0"/>
              <a:t>	</a:t>
            </a:r>
            <a:r>
              <a:rPr lang="ko" sz="1400" dirty="0"/>
              <a:t>ex) 한동 ⇒ Handong</a:t>
            </a:r>
          </a:p>
          <a:p>
            <a:pPr lvl="0" rtl="0">
              <a:lnSpc>
                <a:spcPct val="100000"/>
              </a:lnSpc>
              <a:spcBef>
                <a:spcPts val="1000"/>
              </a:spcBef>
            </a:pPr>
            <a:r>
              <a:rPr lang="en-US" altLang="ko" dirty="0"/>
              <a:t>3) </a:t>
            </a:r>
            <a:r>
              <a:rPr lang="ko" b="1" dirty="0"/>
              <a:t>crowd sourcing</a:t>
            </a:r>
            <a:r>
              <a:rPr lang="ko" dirty="0"/>
              <a:t>으로 매칭관계의 신뢰성을 확인하기 위한 interface 개발 </a:t>
            </a:r>
            <a:endParaRPr lang="en-US" altLang="ko" dirty="0"/>
          </a:p>
          <a:p>
            <a:pPr lvl="0" rtl="0">
              <a:lnSpc>
                <a:spcPct val="100000"/>
              </a:lnSpc>
              <a:spcBef>
                <a:spcPts val="1000"/>
              </a:spcBef>
            </a:pPr>
            <a:r>
              <a:rPr lang="en-US" altLang="ko" dirty="0"/>
              <a:t>4) </a:t>
            </a:r>
            <a:r>
              <a:rPr lang="ko" b="1" dirty="0"/>
              <a:t>머신러닝</a:t>
            </a:r>
            <a:r>
              <a:rPr lang="ko" dirty="0"/>
              <a:t>을 사용한 자동번역 </a:t>
            </a:r>
            <a:r>
              <a:rPr lang="ko" b="1" dirty="0"/>
              <a:t>어플 개발</a:t>
            </a:r>
            <a:r>
              <a:rPr lang="ko" dirty="0"/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311700" y="537300"/>
            <a:ext cx="8520600" cy="40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" sz="6000" b="1"/>
              <a:t>감사합니다 :)</a:t>
            </a:r>
          </a:p>
        </p:txBody>
      </p:sp>
      <p:pic>
        <p:nvPicPr>
          <p:cNvPr id="228" name="Shape 228"/>
          <p:cNvPicPr preferRelativeResize="0"/>
          <p:nvPr/>
        </p:nvPicPr>
        <p:blipFill rotWithShape="1">
          <a:blip r:embed="rId3">
            <a:alphaModFix amt="20000"/>
          </a:blip>
          <a:srcRect b="16022"/>
          <a:stretch/>
        </p:blipFill>
        <p:spPr>
          <a:xfrm>
            <a:off x="1143000" y="337650"/>
            <a:ext cx="6857997" cy="4319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0" y="1505250"/>
            <a:ext cx="9144000" cy="1737000"/>
          </a:xfrm>
          <a:prstGeom prst="rect">
            <a:avLst/>
          </a:prstGeom>
          <a:solidFill>
            <a:srgbClr val="666666">
              <a:alpha val="522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1000"/>
              </a:spcBef>
              <a:buNone/>
            </a:pPr>
            <a:r>
              <a:rPr lang="ko" sz="4800" b="1" dirty="0">
                <a:solidFill>
                  <a:srgbClr val="F3F3F3"/>
                </a:solidFill>
              </a:rPr>
              <a:t>문제 배경 및 사전조사</a:t>
            </a:r>
            <a:r>
              <a:rPr lang="ko" sz="6000" b="1" dirty="0">
                <a:solidFill>
                  <a:srgbClr val="FFFFFF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b="1" dirty="0"/>
              <a:t> 1. 문제배경</a:t>
            </a: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har char="-"/>
            </a:pPr>
            <a:r>
              <a:rPr lang="ko" b="1" dirty="0"/>
              <a:t>글로벌 시대, 다문화 사회</a:t>
            </a:r>
            <a:r>
              <a:rPr lang="ko" dirty="0"/>
              <a:t>에 적합한 번역기 필요</a:t>
            </a:r>
          </a:p>
          <a:p>
            <a:pPr marL="457200" marR="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-"/>
            </a:pPr>
            <a:r>
              <a:rPr lang="ko" b="1" dirty="0"/>
              <a:t>기존 구문 기반 번역기</a:t>
            </a:r>
            <a:r>
              <a:rPr lang="ko" dirty="0"/>
              <a:t>의 한계</a:t>
            </a:r>
            <a:r>
              <a:rPr lang="ko-KR" altLang="en-US" dirty="0"/>
              <a:t>로 인한 </a:t>
            </a:r>
            <a:r>
              <a:rPr lang="ko" b="1" dirty="0"/>
              <a:t>통계 기반 자동 번역기</a:t>
            </a:r>
            <a:r>
              <a:rPr lang="ko" dirty="0"/>
              <a:t>를 구현</a:t>
            </a:r>
          </a:p>
          <a:p>
            <a:pPr marL="914400" marR="0" lvl="0" indent="-317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-"/>
            </a:pPr>
            <a:r>
              <a:rPr lang="ko" sz="1400" dirty="0"/>
              <a:t> 이를 위한 코퍼스 부족</a:t>
            </a:r>
            <a:endParaRPr lang="en-US" altLang="ko" sz="1400" dirty="0"/>
          </a:p>
          <a:p>
            <a:pPr marL="596900" marR="0"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-US" altLang="ko" sz="1400" dirty="0"/>
              <a:t>* </a:t>
            </a:r>
            <a:r>
              <a:rPr lang="ko-KR" altLang="en-US" sz="1400" dirty="0"/>
              <a:t>코퍼스</a:t>
            </a:r>
            <a:r>
              <a:rPr lang="en-US" altLang="ko-KR" sz="1400" dirty="0"/>
              <a:t>: </a:t>
            </a:r>
            <a:r>
              <a:rPr lang="ko-KR" altLang="en-US" sz="1400" dirty="0"/>
              <a:t>언어 데이터</a:t>
            </a:r>
            <a:endParaRPr lang="en-US" altLang="ko" sz="1400" dirty="0"/>
          </a:p>
          <a:p>
            <a:pPr marL="914400" marR="0" lvl="0" indent="-317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-"/>
            </a:pPr>
            <a:endParaRPr lang="en-US" altLang="ko" sz="1400" dirty="0"/>
          </a:p>
          <a:p>
            <a:pPr marL="914400" marR="0" lvl="0" indent="-317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-"/>
            </a:pPr>
            <a:endParaRPr lang="en-US" altLang="ko" sz="1400" dirty="0"/>
          </a:p>
          <a:p>
            <a:pPr marL="596900" marR="0"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endParaRPr lang="en-US" altLang="ko" sz="1400" dirty="0"/>
          </a:p>
          <a:p>
            <a:pPr marL="596900" marR="0"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endParaRPr lang="ko" sz="1400" dirty="0"/>
          </a:p>
          <a:p>
            <a:pPr marL="457200" lvl="0" indent="-228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har char="-"/>
            </a:pPr>
            <a:r>
              <a:rPr lang="ko" dirty="0"/>
              <a:t>한-영 자동번역 </a:t>
            </a:r>
            <a:r>
              <a:rPr lang="ko" b="1" dirty="0"/>
              <a:t>Open source 미비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545" y="2218944"/>
            <a:ext cx="3337479" cy="23499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b="1" dirty="0"/>
              <a:t> 1. 사전조사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har char="-"/>
            </a:pPr>
            <a:r>
              <a:rPr lang="ko" dirty="0"/>
              <a:t>기존 머신러닝은 약 500K의 병렬 코퍼스</a:t>
            </a:r>
            <a:r>
              <a:rPr lang="en-US" altLang="ko" dirty="0"/>
              <a:t> </a:t>
            </a:r>
            <a:r>
              <a:rPr lang="ko" dirty="0"/>
              <a:t>보유. 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har char="-"/>
            </a:pPr>
            <a:r>
              <a:rPr lang="ko" dirty="0"/>
              <a:t>머신러닝의 정확도를 높이기 위해서는</a:t>
            </a:r>
            <a:r>
              <a:rPr lang="ko" b="1" dirty="0"/>
              <a:t> 최소 500K 추가적으로 필요</a:t>
            </a:r>
          </a:p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dk2"/>
              </a:buClr>
              <a:buFont typeface="Arial"/>
              <a:buChar char="-"/>
            </a:pPr>
            <a:r>
              <a:rPr lang="ko" dirty="0"/>
              <a:t>기업은 </a:t>
            </a:r>
            <a:r>
              <a:rPr lang="ko" b="1" dirty="0"/>
              <a:t>자체적인 data</a:t>
            </a:r>
            <a:r>
              <a:rPr lang="ko" dirty="0"/>
              <a:t>를 갖고 있지만, </a:t>
            </a:r>
            <a:r>
              <a:rPr lang="ko" b="1" dirty="0"/>
              <a:t>open source화 하지 않는다</a:t>
            </a:r>
            <a:r>
              <a:rPr lang="ko" dirty="0"/>
              <a:t>. </a:t>
            </a:r>
          </a:p>
          <a:p>
            <a: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dk2"/>
              </a:buClr>
              <a:buFont typeface="Arial"/>
              <a:buChar char="-"/>
            </a:pPr>
            <a:r>
              <a:rPr lang="ko" dirty="0"/>
              <a:t>네이버 랩스 </a:t>
            </a:r>
            <a:r>
              <a:rPr lang="ko" dirty="0">
                <a:solidFill>
                  <a:srgbClr val="595959"/>
                </a:solidFill>
              </a:rPr>
              <a:t>번역기(http://labspace.naver.com/nmt/) - </a:t>
            </a:r>
            <a:r>
              <a:rPr lang="ko" b="1" dirty="0">
                <a:solidFill>
                  <a:srgbClr val="595959"/>
                </a:solidFill>
              </a:rPr>
              <a:t>네이버 </a:t>
            </a:r>
            <a:r>
              <a:rPr lang="ko" b="1" dirty="0"/>
              <a:t>지식in</a:t>
            </a:r>
          </a:p>
          <a:p>
            <a: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har char="-"/>
            </a:pPr>
            <a:r>
              <a:rPr lang="ko" dirty="0"/>
              <a:t>구글 번역기(https://translate.google.co.kr/)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har char="-"/>
            </a:pPr>
            <a:r>
              <a:rPr lang="ko" dirty="0"/>
              <a:t>퀄리티가 좋은 한-영 parallel corpus가 적다.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 b="1" dirty="0"/>
              <a:t> 1. 언어별 코퍼스 수 비교</a:t>
            </a: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572000" y="1636776"/>
            <a:ext cx="4242775" cy="2572232"/>
          </a:xfrm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1000"/>
              </a:spcBef>
              <a:spcAft>
                <a:spcPts val="0"/>
              </a:spcAft>
              <a:buNone/>
            </a:pPr>
            <a:r>
              <a:rPr lang="ko" b="1" dirty="0"/>
              <a:t>한글: </a:t>
            </a:r>
            <a:r>
              <a:rPr lang="ko" sz="1400" b="1" dirty="0"/>
              <a:t>세종코퍼스</a:t>
            </a:r>
          </a:p>
          <a:p>
            <a:pPr marL="457200" lvl="0" indent="-228600">
              <a:spcBef>
                <a:spcPts val="1000"/>
              </a:spcBef>
              <a:spcAft>
                <a:spcPts val="0"/>
              </a:spcAft>
              <a:buChar char="-"/>
            </a:pPr>
            <a:r>
              <a:rPr lang="ko" sz="1400" dirty="0"/>
              <a:t>게시글 962 ~ 1406 번 까지 한영 어절 병렬 코퍼스</a:t>
            </a:r>
          </a:p>
          <a:p>
            <a:pPr marL="457200" lvl="0" indent="-228600">
              <a:spcBef>
                <a:spcPts val="1000"/>
              </a:spcBef>
              <a:spcAft>
                <a:spcPts val="0"/>
              </a:spcAft>
              <a:buChar char="-"/>
            </a:pPr>
            <a:r>
              <a:rPr lang="ko" sz="1400" dirty="0"/>
              <a:t>한 게시글 당 약 5000개의 어절</a:t>
            </a:r>
          </a:p>
          <a:p>
            <a:pPr marL="457200" lvl="0" indent="-228600">
              <a:spcBef>
                <a:spcPts val="1000"/>
              </a:spcBef>
              <a:spcAft>
                <a:spcPts val="0"/>
              </a:spcAft>
              <a:buChar char="-"/>
            </a:pPr>
            <a:r>
              <a:rPr lang="ko" sz="1400" dirty="0"/>
              <a:t>영어 코퍼스와 한영 코퍼스 나누어짐</a:t>
            </a:r>
          </a:p>
          <a:p>
            <a:pPr marL="457200" lvl="0" indent="-228600" rtl="0">
              <a:spcBef>
                <a:spcPts val="1000"/>
              </a:spcBef>
              <a:spcAft>
                <a:spcPts val="0"/>
              </a:spcAft>
              <a:buChar char="-"/>
            </a:pPr>
            <a:r>
              <a:rPr lang="ko" sz="1400" dirty="0"/>
              <a:t>한 문장당 10어절이라 가정하면 약 </a:t>
            </a:r>
            <a:r>
              <a:rPr lang="ko" sz="1400" dirty="0">
                <a:solidFill>
                  <a:srgbClr val="FF0000"/>
                </a:solidFill>
              </a:rPr>
              <a:t>100,000개</a:t>
            </a:r>
            <a:r>
              <a:rPr lang="ko" sz="1400" dirty="0"/>
              <a:t>의 문장</a:t>
            </a:r>
          </a:p>
        </p:txBody>
      </p:sp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192" y="958262"/>
            <a:ext cx="3220675" cy="412412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/>
          <p:nvPr/>
        </p:nvSpPr>
        <p:spPr>
          <a:xfrm>
            <a:off x="1675130" y="1184912"/>
            <a:ext cx="544500" cy="19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" name="Shape 84"/>
          <p:cNvSpPr txBox="1">
            <a:spLocks/>
          </p:cNvSpPr>
          <p:nvPr/>
        </p:nvSpPr>
        <p:spPr>
          <a:xfrm>
            <a:off x="3651155" y="2221992"/>
            <a:ext cx="1008785" cy="11319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1000"/>
              </a:spcBef>
              <a:spcAft>
                <a:spcPts val="0"/>
              </a:spcAft>
            </a:pPr>
            <a:r>
              <a:rPr lang="en-US" altLang="ko" sz="4000" b="1" dirty="0">
                <a:solidFill>
                  <a:srgbClr val="002060"/>
                </a:solidFill>
              </a:rPr>
              <a:t>VS</a:t>
            </a:r>
            <a:endParaRPr lang="ko" sz="14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b="1" dirty="0"/>
              <a:t> 1. 좋은 한-영 코퍼스란?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555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ko" b="1" dirty="0"/>
              <a:t>contemporary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buAutoNum type="alphaLcPeriod"/>
            </a:pPr>
            <a:r>
              <a:rPr lang="ko" dirty="0"/>
              <a:t>다양한 시대의 text를 포함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ko" b="1" dirty="0"/>
              <a:t>일반적인 text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buAutoNum type="alphaLcPeriod"/>
            </a:pPr>
            <a:r>
              <a:rPr lang="ko" dirty="0"/>
              <a:t>특정 분야에 한정적이지 않고</a:t>
            </a:r>
            <a:br>
              <a:rPr lang="en-US" altLang="ko" dirty="0"/>
            </a:br>
            <a:r>
              <a:rPr lang="ko" dirty="0"/>
              <a:t>다양한 text가 모두 들어가야 한다. 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buAutoNum type="alphaLcPeriod"/>
            </a:pPr>
            <a:r>
              <a:rPr lang="ko" dirty="0"/>
              <a:t>domain: 전문 용어/비전문 용어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buAutoNum type="alphaLcPeriod"/>
            </a:pPr>
            <a:r>
              <a:rPr lang="ko" dirty="0"/>
              <a:t>형태 </a:t>
            </a:r>
            <a:br>
              <a:rPr lang="en-US" altLang="ko" dirty="0"/>
            </a:br>
            <a:r>
              <a:rPr lang="en-US" altLang="ko" dirty="0"/>
              <a:t>       - </a:t>
            </a:r>
            <a:r>
              <a:rPr lang="ko" dirty="0"/>
              <a:t>길이</a:t>
            </a:r>
            <a:br>
              <a:rPr lang="en-US" altLang="ko" dirty="0"/>
            </a:br>
            <a:r>
              <a:rPr lang="en-US" altLang="ko" dirty="0"/>
              <a:t>       - </a:t>
            </a:r>
            <a:r>
              <a:rPr lang="ko" dirty="0"/>
              <a:t>번역관계(한영, 영한)</a:t>
            </a:r>
            <a:br>
              <a:rPr lang="en-US" altLang="ko" dirty="0"/>
            </a:br>
            <a:r>
              <a:rPr lang="en-US" altLang="ko" dirty="0"/>
              <a:t>       - </a:t>
            </a:r>
            <a:r>
              <a:rPr lang="ko" dirty="0"/>
              <a:t>문장 형식(평서문, 의문문)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4887240" y="1104939"/>
            <a:ext cx="42555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3. 쓰기 편해야한다. 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lphaLcPeriod"/>
            </a:pPr>
            <a:r>
              <a:rPr lang="ko" dirty="0"/>
              <a:t>확장 가능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lphaLcPeriod"/>
            </a:pPr>
            <a:r>
              <a:rPr lang="ko" dirty="0"/>
              <a:t>정확도 상, 중, 하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4. 비용이 들지 않을수록 좋다. 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lphaLcPeriod"/>
            </a:pPr>
            <a:r>
              <a:rPr lang="ko" dirty="0"/>
              <a:t>저작권에 걸리지 않아야 한다.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ko" b="1" dirty="0"/>
              <a:t>5. 정확해야한다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ko" b="1" dirty="0"/>
              <a:t>6. 충분히 많아야 한다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0" y="1505250"/>
            <a:ext cx="9144000" cy="1737000"/>
          </a:xfrm>
          <a:prstGeom prst="rect">
            <a:avLst/>
          </a:prstGeom>
          <a:solidFill>
            <a:srgbClr val="666666">
              <a:alpha val="522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1000"/>
              </a:spcBef>
              <a:buNone/>
            </a:pPr>
            <a:r>
              <a:rPr lang="ko" sz="4800" b="1">
                <a:solidFill>
                  <a:srgbClr val="FFFFFF"/>
                </a:solidFill>
              </a:rPr>
              <a:t>연구 목표 및 기대효과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altLang="ko" dirty="0"/>
              <a:t>1) </a:t>
            </a:r>
            <a:r>
              <a:rPr lang="ko" dirty="0"/>
              <a:t>연구목표 </a:t>
            </a:r>
          </a:p>
          <a:p>
            <a:pPr marL="457200" lvl="0" indent="-228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har char="-"/>
            </a:pPr>
            <a:r>
              <a:rPr lang="ko" b="1" dirty="0"/>
              <a:t>공프기 </a:t>
            </a:r>
            <a:r>
              <a:rPr lang="ko" dirty="0"/>
              <a:t>연구목표: 한-영 병행 </a:t>
            </a:r>
            <a:r>
              <a:rPr lang="ko" b="1" dirty="0"/>
              <a:t>코퍼스 개발</a:t>
            </a:r>
            <a:r>
              <a:rPr lang="ko" dirty="0"/>
              <a:t> 및 </a:t>
            </a:r>
            <a:r>
              <a:rPr lang="ko" b="1" dirty="0"/>
              <a:t>DB 구축  </a:t>
            </a:r>
          </a:p>
          <a:p>
            <a:pPr marL="914400" lvl="1" indent="-228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har char="-"/>
            </a:pPr>
            <a:r>
              <a:rPr lang="ko" dirty="0"/>
              <a:t>사용자가 원하는 성질의 corpus를 제공할 수 있도록 한다. </a:t>
            </a:r>
          </a:p>
          <a:p>
            <a:pPr marL="457200" lvl="0" indent="-228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har char="-"/>
            </a:pPr>
            <a:r>
              <a:rPr lang="ko" b="1" dirty="0"/>
              <a:t>캡스톤</a:t>
            </a:r>
            <a:r>
              <a:rPr lang="ko" dirty="0"/>
              <a:t> 연구목표: open source 한-영 자동번역기 </a:t>
            </a:r>
            <a:r>
              <a:rPr lang="ko" b="1" dirty="0"/>
              <a:t>어플개발 </a:t>
            </a:r>
            <a:endParaRPr lang="en-US" altLang="ko" b="1" dirty="0"/>
          </a:p>
          <a:p>
            <a:pPr marL="457200" lvl="0" indent="-228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har char="-"/>
            </a:pPr>
            <a:endParaRPr lang="ko" sz="300" b="1" dirty="0"/>
          </a:p>
          <a:p>
            <a:pPr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dirty="0"/>
              <a:t>2) 기대효과 </a:t>
            </a:r>
          </a:p>
          <a:p>
            <a:pPr marL="457200" lvl="0" indent="-228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har char="-"/>
            </a:pPr>
            <a:r>
              <a:rPr lang="ko" dirty="0"/>
              <a:t>한-영 번역에 대한 </a:t>
            </a:r>
            <a:r>
              <a:rPr lang="ko" b="1" dirty="0"/>
              <a:t>시간적, 금전적 비용의 감소</a:t>
            </a:r>
            <a:r>
              <a:rPr lang="ko" dirty="0"/>
              <a:t> </a:t>
            </a:r>
          </a:p>
          <a:p>
            <a:pPr marL="457200" lvl="0" indent="-228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har char="-"/>
            </a:pPr>
            <a:r>
              <a:rPr lang="ko" b="1" dirty="0"/>
              <a:t>글로벌 시대, 다문화 사회</a:t>
            </a:r>
            <a:r>
              <a:rPr lang="ko" dirty="0"/>
              <a:t>에 대한 준비</a:t>
            </a:r>
          </a:p>
          <a:p>
            <a:pPr marL="457200" lvl="0" indent="-228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har char="-"/>
            </a:pPr>
            <a:r>
              <a:rPr lang="ko" dirty="0"/>
              <a:t>추후 연구를 위한 </a:t>
            </a:r>
            <a:r>
              <a:rPr lang="ko" b="1" dirty="0"/>
              <a:t>DB확보 및 framework 구축 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b="1" dirty="0"/>
              <a:t> 2. 연구 목표 및 기대효과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905</Words>
  <Application>Microsoft Office PowerPoint</Application>
  <PresentationFormat>화면 슬라이드 쇼(16:9)</PresentationFormat>
  <Paragraphs>140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맑은 고딕</vt:lpstr>
      <vt:lpstr>Arial</vt:lpstr>
      <vt:lpstr>simple-light-2</vt:lpstr>
      <vt:lpstr>기계 학습 기반 자동 번역을 위한 한글-영어 병렬 코퍼스 개발</vt:lpstr>
      <vt:lpstr> 목차</vt:lpstr>
      <vt:lpstr>PowerPoint 프레젠테이션</vt:lpstr>
      <vt:lpstr> 1. 문제배경</vt:lpstr>
      <vt:lpstr> 1. 사전조사</vt:lpstr>
      <vt:lpstr> 1. 언어별 코퍼스 수 비교</vt:lpstr>
      <vt:lpstr> 1. 좋은 한-영 코퍼스란?</vt:lpstr>
      <vt:lpstr>PowerPoint 프레젠테이션</vt:lpstr>
      <vt:lpstr> 2. 연구 목표 및 기대효과</vt:lpstr>
      <vt:lpstr>PowerPoint 프레젠테이션</vt:lpstr>
      <vt:lpstr> 3. 연구 설계</vt:lpstr>
      <vt:lpstr>PowerPoint 프레젠테이션</vt:lpstr>
      <vt:lpstr> 4. 연구 현황 - raw data 수집</vt:lpstr>
      <vt:lpstr> 4. 연구 현황 - TED</vt:lpstr>
      <vt:lpstr> 4. 연구 현황 - TED</vt:lpstr>
      <vt:lpstr> 4. 연구 현황 - TED</vt:lpstr>
      <vt:lpstr> 4. 연구 현황 - JoongangDaily</vt:lpstr>
      <vt:lpstr> 4. 연구 현황 - JoongangDaily</vt:lpstr>
      <vt:lpstr> 4. 연구 현황 - Sentence Matching</vt:lpstr>
      <vt:lpstr> 4. 연구 현황 - Sentence Matching</vt:lpstr>
      <vt:lpstr> 4. 연구 현황 - Sentence Matching</vt:lpstr>
      <vt:lpstr> 4. 연구 현황 - Sentence Matching </vt:lpstr>
      <vt:lpstr>PowerPoint 프레젠테이션</vt:lpstr>
      <vt:lpstr> 5. 추진 계획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기계 학습 기반 자동 번역을 위한 한글-영어 병행 코퍼스 개발</dc:title>
  <cp:lastModifiedBy>HEOSOOMIN</cp:lastModifiedBy>
  <cp:revision>9</cp:revision>
  <dcterms:modified xsi:type="dcterms:W3CDTF">2016-11-23T04:17:21Z</dcterms:modified>
</cp:coreProperties>
</file>